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60" r:id="rId13"/>
    <p:sldId id="261" r:id="rId14"/>
    <p:sldId id="262" r:id="rId15"/>
    <p:sldId id="263" r:id="rId16"/>
    <p:sldId id="264" r:id="rId17"/>
    <p:sldId id="265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lvl1pPr defTabSz="457200">
      <a:defRPr>
        <a:latin typeface="Times New Roman"/>
        <a:ea typeface="Times New Roman"/>
        <a:cs typeface="Times New Roman"/>
        <a:sym typeface="Times New Roman"/>
      </a:defRPr>
    </a:lvl1pPr>
    <a:lvl2pPr indent="457200" defTabSz="457200">
      <a:defRPr>
        <a:latin typeface="Times New Roman"/>
        <a:ea typeface="Times New Roman"/>
        <a:cs typeface="Times New Roman"/>
        <a:sym typeface="Times New Roman"/>
      </a:defRPr>
    </a:lvl2pPr>
    <a:lvl3pPr indent="914400" defTabSz="457200">
      <a:defRPr>
        <a:latin typeface="Times New Roman"/>
        <a:ea typeface="Times New Roman"/>
        <a:cs typeface="Times New Roman"/>
        <a:sym typeface="Times New Roman"/>
      </a:defRPr>
    </a:lvl3pPr>
    <a:lvl4pPr indent="1371600" defTabSz="457200">
      <a:defRPr>
        <a:latin typeface="Times New Roman"/>
        <a:ea typeface="Times New Roman"/>
        <a:cs typeface="Times New Roman"/>
        <a:sym typeface="Times New Roman"/>
      </a:defRPr>
    </a:lvl4pPr>
    <a:lvl5pPr indent="1828800" defTabSz="457200">
      <a:defRPr>
        <a:latin typeface="Times New Roman"/>
        <a:ea typeface="Times New Roman"/>
        <a:cs typeface="Times New Roman"/>
        <a:sym typeface="Times New Roman"/>
      </a:defRPr>
    </a:lvl5pPr>
    <a:lvl6pPr defTabSz="457200">
      <a:defRPr>
        <a:latin typeface="Times New Roman"/>
        <a:ea typeface="Times New Roman"/>
        <a:cs typeface="Times New Roman"/>
        <a:sym typeface="Times New Roman"/>
      </a:defRPr>
    </a:lvl6pPr>
    <a:lvl7pPr defTabSz="457200">
      <a:defRPr>
        <a:latin typeface="Times New Roman"/>
        <a:ea typeface="Times New Roman"/>
        <a:cs typeface="Times New Roman"/>
        <a:sym typeface="Times New Roman"/>
      </a:defRPr>
    </a:lvl7pPr>
    <a:lvl8pPr defTabSz="457200">
      <a:defRPr>
        <a:latin typeface="Times New Roman"/>
        <a:ea typeface="Times New Roman"/>
        <a:cs typeface="Times New Roman"/>
        <a:sym typeface="Times New Roman"/>
      </a:defRPr>
    </a:lvl8pPr>
    <a:lvl9pPr defTabSz="457200">
      <a:defRPr>
        <a:latin typeface="Times New Roman"/>
        <a:ea typeface="Times New Roman"/>
        <a:cs typeface="Times New Roman"/>
        <a:sym typeface="Times New Roman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ECDD"/>
          </a:solidFill>
        </a:fill>
      </a:tcStyle>
    </a:wholeTbl>
    <a:band2H>
      <a:tcTxStyle/>
      <a:tcStyle>
        <a:tcBdr/>
        <a:fill>
          <a:solidFill>
            <a:srgbClr val="E6F6EF"/>
          </a:solidFill>
        </a:fill>
      </a:tcStyle>
    </a:band2H>
    <a:firstCol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CC99"/>
          </a:solidFill>
        </a:fill>
      </a:tcStyle>
    </a:firstCol>
    <a:lastRow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CC99"/>
          </a:solidFill>
        </a:fill>
      </a:tcStyle>
    </a:lastRow>
    <a:firstRow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00CC99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CCCE6"/>
          </a:solidFill>
        </a:fill>
      </a:tcStyle>
    </a:wholeTbl>
    <a:band2H>
      <a:tcTxStyle/>
      <a:tcStyle>
        <a:tcBdr/>
        <a:fill>
          <a:solidFill>
            <a:srgbClr val="E7E7F3"/>
          </a:solidFill>
        </a:fill>
      </a:tcStyle>
    </a:band2H>
    <a:firstCol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B9"/>
          </a:solidFill>
        </a:fill>
      </a:tcStyle>
    </a:firstCol>
    <a:lastRow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B9"/>
          </a:solidFill>
        </a:fill>
      </a:tcStyle>
    </a:lastRow>
    <a:firstRow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B9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CC99"/>
          </a:solidFill>
        </a:fill>
      </a:tcStyle>
    </a:firstCol>
    <a:lastRow>
      <a:tcTxStyle b="on" i="on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CC99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Times New Roman"/>
          <a:ea typeface="Times New Roman"/>
          <a:cs typeface="Times New Roman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Times New Roman"/>
          <a:ea typeface="Times New Roman"/>
          <a:cs typeface="Times New Roman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545"/>
  </p:normalViewPr>
  <p:slideViewPr>
    <p:cSldViewPr snapToGrid="0" snapToObjects="1">
      <p:cViewPr varScale="1">
        <p:scale>
          <a:sx n="79" d="100"/>
          <a:sy n="79" d="100"/>
        </p:scale>
        <p:origin x="206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09283112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1pPr>
    <a:lvl2pPr indent="228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2pPr>
    <a:lvl3pPr indent="457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3pPr>
    <a:lvl4pPr indent="685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4pPr>
    <a:lvl5pPr indent="9144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5pPr>
    <a:lvl6pPr indent="11430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6pPr>
    <a:lvl7pPr indent="1371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7pPr>
    <a:lvl8pPr indent="1600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8pPr>
    <a:lvl9pPr indent="1828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/>
        </p:nvSpPr>
        <p:spPr>
          <a:xfrm>
            <a:off x="1905000" y="1219200"/>
            <a:ext cx="1588" cy="2057400"/>
          </a:xfrm>
          <a:prstGeom prst="line">
            <a:avLst/>
          </a:prstGeom>
          <a:ln w="34920">
            <a:solidFill/>
            <a:miter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5" name="Shape 15"/>
          <p:cNvSpPr/>
          <p:nvPr/>
        </p:nvSpPr>
        <p:spPr>
          <a:xfrm>
            <a:off x="163512" y="2103437"/>
            <a:ext cx="347663" cy="3476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3666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solidFill>
                  <a:srgbClr val="336666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" name="Shape 16"/>
          <p:cNvSpPr/>
          <p:nvPr/>
        </p:nvSpPr>
        <p:spPr>
          <a:xfrm>
            <a:off x="739775" y="2105025"/>
            <a:ext cx="349250" cy="3476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99CCCC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solidFill>
                  <a:srgbClr val="336666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7" name="Shape 17"/>
          <p:cNvSpPr/>
          <p:nvPr/>
        </p:nvSpPr>
        <p:spPr>
          <a:xfrm>
            <a:off x="1317625" y="2105025"/>
            <a:ext cx="347663" cy="3476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CCCCC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solidFill>
                  <a:srgbClr val="336666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sldNum" sz="quarter" idx="2"/>
          </p:nvPr>
        </p:nvSpPr>
        <p:spPr>
          <a:xfrm>
            <a:off x="2209800" y="6248400"/>
            <a:ext cx="1214438" cy="289247"/>
          </a:xfrm>
          <a:prstGeom prst="rect">
            <a:avLst/>
          </a:prstGeom>
        </p:spPr>
        <p:txBody>
          <a:bodyPr/>
          <a:lstStyle>
            <a:lvl1pPr>
              <a:tabLst>
                <a:tab pos="723900" algn="l"/>
              </a:tabLst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xfrm>
            <a:off x="685800" y="1844675"/>
            <a:ext cx="7772400" cy="2041525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0" name="Shape 20"/>
          <p:cNvSpPr>
            <a:spLocks noGrp="1"/>
          </p:cNvSpPr>
          <p:nvPr>
            <p:ph type="body" idx="1"/>
          </p:nvPr>
        </p:nvSpPr>
        <p:spPr>
          <a:xfrm>
            <a:off x="1371600" y="3886200"/>
            <a:ext cx="6400800" cy="2971800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 flipV="1">
            <a:off x="1371600" y="300037"/>
            <a:ext cx="1588" cy="1304926"/>
          </a:xfrm>
          <a:prstGeom prst="line">
            <a:avLst/>
          </a:prstGeom>
          <a:ln w="38160">
            <a:solidFill/>
            <a:miter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152400" y="838200"/>
            <a:ext cx="228600" cy="228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36666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solidFill>
                  <a:srgbClr val="336666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4" name="Shape 4"/>
          <p:cNvSpPr/>
          <p:nvPr/>
        </p:nvSpPr>
        <p:spPr>
          <a:xfrm>
            <a:off x="539750" y="838200"/>
            <a:ext cx="228600" cy="228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99CCCC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solidFill>
                  <a:srgbClr val="336666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5" name="Shape 5"/>
          <p:cNvSpPr/>
          <p:nvPr/>
        </p:nvSpPr>
        <p:spPr>
          <a:xfrm>
            <a:off x="927100" y="838200"/>
            <a:ext cx="228600" cy="228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CCCCC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solidFill>
                  <a:srgbClr val="336666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1524000" y="6248400"/>
            <a:ext cx="1290638" cy="352822"/>
          </a:xfrm>
          <a:prstGeom prst="rect">
            <a:avLst/>
          </a:prstGeom>
          <a:ln w="12700">
            <a:miter lim="400000"/>
          </a:ln>
        </p:spPr>
        <p:txBody>
          <a:bodyPr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33666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7" name="Shape 7"/>
          <p:cNvSpPr>
            <a:spLocks noGrp="1"/>
          </p:cNvSpPr>
          <p:nvPr>
            <p:ph type="title"/>
          </p:nvPr>
        </p:nvSpPr>
        <p:spPr>
          <a:xfrm>
            <a:off x="1524000" y="0"/>
            <a:ext cx="7005638" cy="1903413"/>
          </a:xfrm>
          <a:prstGeom prst="rect">
            <a:avLst/>
          </a:prstGeom>
          <a:ln w="12700">
            <a:miter lim="400000"/>
          </a:ln>
        </p:spPr>
        <p:txBody>
          <a:bodyPr lIns="46799" tIns="46799" rIns="46799" bIns="46799" anchor="ctr"/>
          <a:lstStyle/>
          <a:p>
            <a:pPr lvl="0"/>
            <a:endParaRPr/>
          </a:p>
        </p:txBody>
      </p:sp>
      <p:sp>
        <p:nvSpPr>
          <p:cNvPr id="8" name="Shape 8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05638" cy="4953000"/>
          </a:xfrm>
          <a:prstGeom prst="rect">
            <a:avLst/>
          </a:prstGeom>
          <a:ln w="12700">
            <a:miter lim="400000"/>
          </a:ln>
        </p:spPr>
        <p:txBody>
          <a:bodyPr lIns="46799" tIns="46799" rIns="46799" bIns="46799"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defTabSz="457200">
        <a:defRPr sz="4200">
          <a:latin typeface="Arial"/>
          <a:ea typeface="Arial"/>
          <a:cs typeface="Arial"/>
          <a:sym typeface="Arial"/>
        </a:defRPr>
      </a:lvl1pPr>
      <a:lvl2pPr defTabSz="457200">
        <a:defRPr sz="4200">
          <a:latin typeface="Arial"/>
          <a:ea typeface="Arial"/>
          <a:cs typeface="Arial"/>
          <a:sym typeface="Arial"/>
        </a:defRPr>
      </a:lvl2pPr>
      <a:lvl3pPr defTabSz="457200">
        <a:defRPr sz="4200">
          <a:latin typeface="Arial"/>
          <a:ea typeface="Arial"/>
          <a:cs typeface="Arial"/>
          <a:sym typeface="Arial"/>
        </a:defRPr>
      </a:lvl3pPr>
      <a:lvl4pPr defTabSz="457200">
        <a:defRPr sz="4200">
          <a:latin typeface="Arial"/>
          <a:ea typeface="Arial"/>
          <a:cs typeface="Arial"/>
          <a:sym typeface="Arial"/>
        </a:defRPr>
      </a:lvl4pPr>
      <a:lvl5pPr defTabSz="457200">
        <a:defRPr sz="4200">
          <a:latin typeface="Arial"/>
          <a:ea typeface="Arial"/>
          <a:cs typeface="Arial"/>
          <a:sym typeface="Arial"/>
        </a:defRPr>
      </a:lvl5pPr>
      <a:lvl6pPr indent="457200" defTabSz="457200">
        <a:defRPr sz="4200">
          <a:latin typeface="Arial"/>
          <a:ea typeface="Arial"/>
          <a:cs typeface="Arial"/>
          <a:sym typeface="Arial"/>
        </a:defRPr>
      </a:lvl6pPr>
      <a:lvl7pPr indent="914400" defTabSz="457200">
        <a:defRPr sz="4200">
          <a:latin typeface="Arial"/>
          <a:ea typeface="Arial"/>
          <a:cs typeface="Arial"/>
          <a:sym typeface="Arial"/>
        </a:defRPr>
      </a:lvl7pPr>
      <a:lvl8pPr indent="1371600" defTabSz="457200">
        <a:defRPr sz="4200">
          <a:latin typeface="Arial"/>
          <a:ea typeface="Arial"/>
          <a:cs typeface="Arial"/>
          <a:sym typeface="Arial"/>
        </a:defRPr>
      </a:lvl8pPr>
      <a:lvl9pPr indent="1828800" defTabSz="457200">
        <a:defRPr sz="4200">
          <a:latin typeface="Arial"/>
          <a:ea typeface="Arial"/>
          <a:cs typeface="Arial"/>
          <a:sym typeface="Arial"/>
        </a:defRPr>
      </a:lvl9pPr>
    </p:titleStyle>
    <p:bodyStyle>
      <a:lvl1pPr marL="342900" indent="-342900" defTabSz="457200">
        <a:spcBef>
          <a:spcPts val="700"/>
        </a:spcBef>
        <a:defRPr sz="3000">
          <a:latin typeface="Arial"/>
          <a:ea typeface="Arial"/>
          <a:cs typeface="Arial"/>
          <a:sym typeface="Arial"/>
        </a:defRPr>
      </a:lvl1pPr>
      <a:lvl2pPr marL="342900" indent="114300" defTabSz="457200">
        <a:spcBef>
          <a:spcPts val="700"/>
        </a:spcBef>
        <a:defRPr sz="3000">
          <a:latin typeface="Arial"/>
          <a:ea typeface="Arial"/>
          <a:cs typeface="Arial"/>
          <a:sym typeface="Arial"/>
        </a:defRPr>
      </a:lvl2pPr>
      <a:lvl3pPr marL="342900" indent="571500" defTabSz="457200">
        <a:spcBef>
          <a:spcPts val="700"/>
        </a:spcBef>
        <a:defRPr sz="3000">
          <a:latin typeface="Arial"/>
          <a:ea typeface="Arial"/>
          <a:cs typeface="Arial"/>
          <a:sym typeface="Arial"/>
        </a:defRPr>
      </a:lvl3pPr>
      <a:lvl4pPr marL="342900" indent="1028700" defTabSz="457200">
        <a:spcBef>
          <a:spcPts val="700"/>
        </a:spcBef>
        <a:defRPr sz="3000">
          <a:latin typeface="Arial"/>
          <a:ea typeface="Arial"/>
          <a:cs typeface="Arial"/>
          <a:sym typeface="Arial"/>
        </a:defRPr>
      </a:lvl4pPr>
      <a:lvl5pPr marL="342900" indent="1485900" defTabSz="457200">
        <a:spcBef>
          <a:spcPts val="700"/>
        </a:spcBef>
        <a:defRPr sz="3000">
          <a:latin typeface="Arial"/>
          <a:ea typeface="Arial"/>
          <a:cs typeface="Arial"/>
          <a:sym typeface="Arial"/>
        </a:defRPr>
      </a:lvl5pPr>
      <a:lvl6pPr marL="342900" indent="1943100" defTabSz="457200">
        <a:spcBef>
          <a:spcPts val="700"/>
        </a:spcBef>
        <a:defRPr sz="3000">
          <a:latin typeface="Arial"/>
          <a:ea typeface="Arial"/>
          <a:cs typeface="Arial"/>
          <a:sym typeface="Arial"/>
        </a:defRPr>
      </a:lvl6pPr>
      <a:lvl7pPr marL="342900" indent="2400300" defTabSz="457200">
        <a:spcBef>
          <a:spcPts val="700"/>
        </a:spcBef>
        <a:defRPr sz="3000">
          <a:latin typeface="Arial"/>
          <a:ea typeface="Arial"/>
          <a:cs typeface="Arial"/>
          <a:sym typeface="Arial"/>
        </a:defRPr>
      </a:lvl7pPr>
      <a:lvl8pPr marL="342900" indent="2857500" defTabSz="457200">
        <a:spcBef>
          <a:spcPts val="700"/>
        </a:spcBef>
        <a:defRPr sz="3000">
          <a:latin typeface="Arial"/>
          <a:ea typeface="Arial"/>
          <a:cs typeface="Arial"/>
          <a:sym typeface="Arial"/>
        </a:defRPr>
      </a:lvl8pPr>
      <a:lvl9pPr marL="342900" indent="3314700" defTabSz="457200">
        <a:spcBef>
          <a:spcPts val="700"/>
        </a:spcBef>
        <a:defRPr sz="3000">
          <a:latin typeface="Arial"/>
          <a:ea typeface="Arial"/>
          <a:cs typeface="Arial"/>
          <a:sym typeface="Arial"/>
        </a:defRPr>
      </a:lvl9pPr>
    </p:bodyStyle>
    <p:otherStyle>
      <a:lvl1pPr defTabSz="457200"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457200" defTabSz="457200"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914400" defTabSz="457200"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371600" defTabSz="457200"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1828800" defTabSz="457200"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defTabSz="457200"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defTabSz="457200"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defTabSz="457200"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defTabSz="457200">
        <a:tabLst>
          <a:tab pos="457200" algn="l"/>
          <a:tab pos="914400" algn="l"/>
          <a:tab pos="1371600" algn="l"/>
          <a:tab pos="1828800" algn="l"/>
          <a:tab pos="2286000" algn="l"/>
          <a:tab pos="2743200" algn="l"/>
          <a:tab pos="3200400" algn="l"/>
          <a:tab pos="3657600" algn="l"/>
          <a:tab pos="4114800" algn="l"/>
          <a:tab pos="4572000" algn="l"/>
          <a:tab pos="5029200" algn="l"/>
          <a:tab pos="5486400" algn="l"/>
          <a:tab pos="5943600" algn="l"/>
          <a:tab pos="6400800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Relationship Id="rId3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3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jpeg"/><Relationship Id="rId3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2133600" y="1371600"/>
            <a:ext cx="6477000" cy="1752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5400"/>
            </a:lvl1pPr>
          </a:lstStyle>
          <a:p>
            <a:pPr lvl="0">
              <a:defRPr sz="1800"/>
            </a:pPr>
            <a:r>
              <a:rPr sz="5400"/>
              <a:t>The Bill of Rights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idx="1"/>
          </p:nvPr>
        </p:nvSpPr>
        <p:spPr>
          <a:xfrm>
            <a:off x="1676400" y="5562600"/>
            <a:ext cx="6400800" cy="990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6799" tIns="46799" rIns="46799" bIns="46799">
            <a:normAutofit/>
          </a:bodyPr>
          <a:lstStyle>
            <a:lvl1pPr marL="0" indent="0" algn="ctr">
              <a:tabLst>
                <a:tab pos="101600" algn="l"/>
                <a:tab pos="558800" algn="l"/>
                <a:tab pos="1016000" algn="l"/>
                <a:tab pos="1473200" algn="l"/>
                <a:tab pos="1930400" algn="l"/>
                <a:tab pos="2387600" algn="l"/>
                <a:tab pos="2844800" algn="l"/>
                <a:tab pos="3302000" algn="l"/>
                <a:tab pos="3759200" algn="l"/>
                <a:tab pos="4216400" algn="l"/>
                <a:tab pos="4673600" algn="l"/>
                <a:tab pos="5130800" algn="l"/>
                <a:tab pos="5588000" algn="l"/>
                <a:tab pos="6045200" algn="l"/>
                <a:tab pos="6502400" algn="l"/>
                <a:tab pos="6959600" algn="l"/>
                <a:tab pos="7416800" algn="l"/>
                <a:tab pos="7874000" algn="l"/>
                <a:tab pos="8331200" algn="l"/>
                <a:tab pos="8788400" algn="l"/>
              </a:tabLst>
              <a:defRPr>
                <a:solidFill>
                  <a:srgbClr val="0066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006666"/>
                </a:solidFill>
              </a:rPr>
              <a:t>The First 10 Amendments</a:t>
            </a:r>
          </a:p>
        </p:txBody>
      </p:sp>
      <p:pic>
        <p:nvPicPr>
          <p:cNvPr id="26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76600" y="2971800"/>
            <a:ext cx="3143250" cy="21272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669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006699"/>
                </a:solidFill>
              </a:rPr>
              <a:t>Slander</a:t>
            </a:r>
          </a:p>
        </p:txBody>
      </p:sp>
      <p:sp>
        <p:nvSpPr>
          <p:cNvPr id="104" name="Shape 104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38137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</a:lvl1pPr>
          </a:lstStyle>
          <a:p>
            <a:pPr lvl="0">
              <a:defRPr sz="1800"/>
            </a:pPr>
            <a:r>
              <a:rPr sz="3000"/>
              <a:t>Speech that is lies and intends to harm</a:t>
            </a:r>
          </a:p>
        </p:txBody>
      </p:sp>
      <p:pic>
        <p:nvPicPr>
          <p:cNvPr id="105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00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0066"/>
                </a:solidFill>
              </a:rPr>
              <a:t>Slander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38137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</a:lvl1pPr>
          </a:lstStyle>
          <a:p>
            <a:pPr lvl="0">
              <a:defRPr sz="1800"/>
            </a:pPr>
            <a:r>
              <a:rPr sz="3000"/>
              <a:t>Spoken lies with intent to harm</a:t>
            </a:r>
          </a:p>
        </p:txBody>
      </p:sp>
      <p:pic>
        <p:nvPicPr>
          <p:cNvPr id="109" name="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48200" y="2667000"/>
            <a:ext cx="4114800" cy="37433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image.jpe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1000" y="2590800"/>
            <a:ext cx="4114800" cy="3733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3366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336666"/>
                </a:solidFill>
              </a:rPr>
              <a:t>Freedom of Assembly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1524000" y="25146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Protects citizens’ rights to gather in groups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>
                <a:solidFill>
                  <a:srgbClr val="FF0066"/>
                </a:solidFill>
              </a:rPr>
              <a:t>Limits: </a:t>
            </a:r>
          </a:p>
          <a:p>
            <a:pPr marL="738187" lvl="1" indent="-280987">
              <a:buClr>
                <a:srgbClr val="99CCCC"/>
              </a:buClr>
              <a:buSzPct val="75000"/>
              <a:buFont typeface="Wingdings"/>
              <a:buChar char="●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>
                <a:solidFill>
                  <a:srgbClr val="FF0066"/>
                </a:solidFill>
              </a:rPr>
              <a:t>Must be peaceful</a:t>
            </a:r>
          </a:p>
          <a:p>
            <a:pPr marL="738187" lvl="1" indent="-280987">
              <a:buClr>
                <a:srgbClr val="99CCCC"/>
              </a:buClr>
              <a:buSzPct val="75000"/>
              <a:buFont typeface="Wingdings"/>
              <a:buChar char="●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>
                <a:solidFill>
                  <a:srgbClr val="FF0066"/>
                </a:solidFill>
              </a:rPr>
              <a:t>Cannot block a public way</a:t>
            </a:r>
          </a:p>
          <a:p>
            <a:pPr marL="738187" lvl="1" indent="-280987">
              <a:buClr>
                <a:srgbClr val="99CCCC"/>
              </a:buClr>
              <a:buSzPct val="75000"/>
              <a:buFont typeface="Wingdings"/>
              <a:buChar char="●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>
                <a:solidFill>
                  <a:srgbClr val="FF0066"/>
                </a:solidFill>
              </a:rPr>
              <a:t>Government can require a permit but the rules for that have to be the same for all groups</a:t>
            </a:r>
          </a:p>
        </p:txBody>
      </p:sp>
      <p:pic>
        <p:nvPicPr>
          <p:cNvPr id="45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00400" y="1066800"/>
            <a:ext cx="3057525" cy="1585913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8600" y="4800600"/>
            <a:ext cx="1820863" cy="1630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77000" y="3124200"/>
            <a:ext cx="1901825" cy="11731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66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 dirty="0">
                <a:solidFill>
                  <a:srgbClr val="006666"/>
                </a:solidFill>
              </a:rPr>
              <a:t>Freedom of the Press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xfrm>
            <a:off x="457200" y="1717674"/>
            <a:ext cx="6433457" cy="47656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92500"/>
          </a:bodyPr>
          <a:lstStyle/>
          <a:p>
            <a:pPr marL="338137" lvl="0" indent="-338137">
              <a:lnSpc>
                <a:spcPct val="90000"/>
              </a:lnSpc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 dirty="0"/>
              <a:t>Right to publish and Right to access or read materials</a:t>
            </a:r>
          </a:p>
          <a:p>
            <a:pPr marL="338137" lvl="0" indent="-338137">
              <a:lnSpc>
                <a:spcPct val="90000"/>
              </a:lnSpc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endParaRPr lang="en-US" sz="3000" dirty="0" smtClean="0">
              <a:solidFill>
                <a:srgbClr val="FF0066"/>
              </a:solidFill>
            </a:endParaRPr>
          </a:p>
          <a:p>
            <a:pPr marL="338137" lvl="0" indent="-338137">
              <a:lnSpc>
                <a:spcPct val="90000"/>
              </a:lnSpc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 dirty="0" smtClean="0">
                <a:solidFill>
                  <a:srgbClr val="FF0066"/>
                </a:solidFill>
              </a:rPr>
              <a:t>Limits</a:t>
            </a:r>
            <a:endParaRPr sz="3000" dirty="0">
              <a:solidFill>
                <a:srgbClr val="FF0066"/>
              </a:solidFill>
            </a:endParaRPr>
          </a:p>
          <a:p>
            <a:pPr marL="738187" lvl="1" indent="-280987">
              <a:lnSpc>
                <a:spcPct val="90000"/>
              </a:lnSpc>
              <a:buClr>
                <a:srgbClr val="99CCCC"/>
              </a:buClr>
              <a:buSzPct val="75000"/>
              <a:buFont typeface="Wingdings"/>
              <a:buChar char="●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 dirty="0">
                <a:solidFill>
                  <a:srgbClr val="FF0066"/>
                </a:solidFill>
              </a:rPr>
              <a:t>Libel – printed lies with intent to harm</a:t>
            </a:r>
          </a:p>
          <a:p>
            <a:pPr marL="280987" lvl="1" indent="176212">
              <a:lnSpc>
                <a:spcPct val="90000"/>
              </a:lnSpc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endParaRPr sz="2800" dirty="0">
              <a:solidFill>
                <a:srgbClr val="FF0066"/>
              </a:solidFill>
            </a:endParaRPr>
          </a:p>
          <a:p>
            <a:pPr marL="280987" lvl="1" indent="176212">
              <a:lnSpc>
                <a:spcPct val="90000"/>
              </a:lnSpc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 dirty="0" smtClean="0">
                <a:solidFill>
                  <a:srgbClr val="000066"/>
                </a:solidFill>
              </a:rPr>
              <a:t>Tabloids</a:t>
            </a:r>
            <a:r>
              <a:rPr lang="en-US" sz="2800" dirty="0" smtClean="0">
                <a:solidFill>
                  <a:srgbClr val="000066"/>
                </a:solidFill>
              </a:rPr>
              <a:t>?</a:t>
            </a:r>
            <a:r>
              <a:rPr sz="2800" dirty="0" smtClean="0">
                <a:solidFill>
                  <a:srgbClr val="000066"/>
                </a:solidFill>
              </a:rPr>
              <a:t>:</a:t>
            </a:r>
            <a:endParaRPr sz="2800" dirty="0">
              <a:solidFill>
                <a:srgbClr val="000066"/>
              </a:solidFill>
            </a:endParaRPr>
          </a:p>
          <a:p>
            <a:pPr marL="738187" lvl="1" indent="-280987">
              <a:lnSpc>
                <a:spcPct val="90000"/>
              </a:lnSpc>
              <a:buClr>
                <a:srgbClr val="99CCCC"/>
              </a:buClr>
              <a:buSzPct val="75000"/>
              <a:buFont typeface="Wingdings"/>
              <a:buChar char="●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 dirty="0">
                <a:solidFill>
                  <a:srgbClr val="000066"/>
                </a:solidFill>
              </a:rPr>
              <a:t>Build in budget the cost of law suits</a:t>
            </a:r>
          </a:p>
          <a:p>
            <a:pPr marL="738187" lvl="1" indent="-280987">
              <a:lnSpc>
                <a:spcPct val="90000"/>
              </a:lnSpc>
              <a:buClr>
                <a:srgbClr val="99CCCC"/>
              </a:buClr>
              <a:buSzPct val="75000"/>
              <a:buFont typeface="Wingdings"/>
              <a:buChar char="●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 dirty="0">
                <a:solidFill>
                  <a:srgbClr val="000066"/>
                </a:solidFill>
              </a:rPr>
              <a:t>Stories from outside the U.S.</a:t>
            </a:r>
          </a:p>
          <a:p>
            <a:pPr marL="738187" lvl="1" indent="-280987">
              <a:lnSpc>
                <a:spcPct val="90000"/>
              </a:lnSpc>
              <a:buClr>
                <a:srgbClr val="99CCCC"/>
              </a:buClr>
              <a:buSzPct val="75000"/>
              <a:buFont typeface="Wingdings"/>
              <a:buChar char="●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 dirty="0">
                <a:solidFill>
                  <a:srgbClr val="000066"/>
                </a:solidFill>
              </a:rPr>
              <a:t>Find people who don’t care what is said as long as they get in the news</a:t>
            </a:r>
          </a:p>
        </p:txBody>
      </p:sp>
      <p:pic>
        <p:nvPicPr>
          <p:cNvPr id="51" name="image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86600" y="3352800"/>
            <a:ext cx="1778000" cy="2514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1524000" y="38100"/>
            <a:ext cx="7010400" cy="18319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lvl="0"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800"/>
            </a:pPr>
            <a:r>
              <a:rPr sz="3800">
                <a:solidFill>
                  <a:srgbClr val="000066"/>
                </a:solidFill>
              </a:rPr>
              <a:t>Protected Today </a:t>
            </a:r>
            <a:r>
              <a:rPr sz="3200">
                <a:solidFill>
                  <a:srgbClr val="000066"/>
                </a:solidFill>
              </a:rPr>
              <a:t>(But Not Invented When Bill of Rights Was Written)</a:t>
            </a:r>
          </a:p>
        </p:txBody>
      </p:sp>
      <p:sp>
        <p:nvSpPr>
          <p:cNvPr id="54" name="Shape 54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Radio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Television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Internet</a:t>
            </a:r>
          </a:p>
        </p:txBody>
      </p:sp>
      <p:pic>
        <p:nvPicPr>
          <p:cNvPr id="55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43600" y="2057400"/>
            <a:ext cx="2381250" cy="1897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56" name="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66800" y="4114800"/>
            <a:ext cx="1651000" cy="1801813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77000" y="4038600"/>
            <a:ext cx="1905000" cy="1917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886200" y="4572000"/>
            <a:ext cx="1803400" cy="1612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00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0066"/>
                </a:solidFill>
              </a:rPr>
              <a:t>Censorship &amp; Pornography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idx="1"/>
          </p:nvPr>
        </p:nvSpPr>
        <p:spPr>
          <a:xfrm>
            <a:off x="2416174" y="1905000"/>
            <a:ext cx="6118225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490537" lvl="0" indent="-490537">
              <a:buClr>
                <a:srgbClr val="336666"/>
              </a:buClr>
              <a:buSzPct val="70000"/>
              <a:buFont typeface="Wingdings"/>
              <a:buChar char="○"/>
              <a:tabLst>
                <a:tab pos="482600" algn="l"/>
                <a:tab pos="596900" algn="l"/>
                <a:tab pos="1054100" algn="l"/>
                <a:tab pos="1511300" algn="l"/>
                <a:tab pos="1968500" algn="l"/>
                <a:tab pos="2425700" algn="l"/>
                <a:tab pos="2882900" algn="l"/>
                <a:tab pos="3340100" algn="l"/>
                <a:tab pos="3797300" algn="l"/>
                <a:tab pos="4254500" algn="l"/>
                <a:tab pos="4711700" algn="l"/>
                <a:tab pos="5168900" algn="l"/>
                <a:tab pos="5626100" algn="l"/>
                <a:tab pos="6083300" algn="l"/>
                <a:tab pos="6540500" algn="l"/>
                <a:tab pos="6997700" algn="l"/>
                <a:tab pos="7454900" algn="l"/>
                <a:tab pos="7912100" algn="l"/>
                <a:tab pos="8369300" algn="l"/>
                <a:tab pos="8826500" algn="l"/>
                <a:tab pos="9283700" algn="l"/>
              </a:tabLst>
              <a:defRPr sz="1800"/>
            </a:pPr>
            <a:r>
              <a:rPr sz="3000" dirty="0"/>
              <a:t>Art/Literature or Smut?  </a:t>
            </a:r>
          </a:p>
          <a:p>
            <a:pPr marL="490537" lvl="0" indent="-490537">
              <a:buClr>
                <a:srgbClr val="336666"/>
              </a:buClr>
              <a:buSzPct val="70000"/>
              <a:buFont typeface="Wingdings"/>
              <a:buChar char="○"/>
              <a:tabLst>
                <a:tab pos="482600" algn="l"/>
                <a:tab pos="596900" algn="l"/>
                <a:tab pos="1054100" algn="l"/>
                <a:tab pos="1511300" algn="l"/>
                <a:tab pos="1968500" algn="l"/>
                <a:tab pos="2425700" algn="l"/>
                <a:tab pos="2882900" algn="l"/>
                <a:tab pos="3340100" algn="l"/>
                <a:tab pos="3797300" algn="l"/>
                <a:tab pos="4254500" algn="l"/>
                <a:tab pos="4711700" algn="l"/>
                <a:tab pos="5168900" algn="l"/>
                <a:tab pos="5626100" algn="l"/>
                <a:tab pos="6083300" algn="l"/>
                <a:tab pos="6540500" algn="l"/>
                <a:tab pos="6997700" algn="l"/>
                <a:tab pos="7454900" algn="l"/>
                <a:tab pos="7912100" algn="l"/>
                <a:tab pos="8369300" algn="l"/>
                <a:tab pos="8826500" algn="l"/>
                <a:tab pos="9283700" algn="l"/>
              </a:tabLst>
              <a:defRPr sz="1800"/>
            </a:pPr>
            <a:r>
              <a:rPr sz="3000" dirty="0">
                <a:solidFill>
                  <a:srgbClr val="000066"/>
                </a:solidFill>
              </a:rPr>
              <a:t>Old </a:t>
            </a:r>
            <a:r>
              <a:rPr sz="3000" dirty="0" smtClean="0">
                <a:solidFill>
                  <a:srgbClr val="000066"/>
                </a:solidFill>
              </a:rPr>
              <a:t>Test</a:t>
            </a:r>
            <a:r>
              <a:rPr lang="en-US" sz="3000" dirty="0" smtClean="0">
                <a:solidFill>
                  <a:srgbClr val="000066"/>
                </a:solidFill>
              </a:rPr>
              <a:t>:</a:t>
            </a:r>
            <a:endParaRPr sz="3000" dirty="0">
              <a:solidFill>
                <a:srgbClr val="000066"/>
              </a:solidFill>
            </a:endParaRPr>
          </a:p>
          <a:p>
            <a:pPr marL="452437" lvl="1" indent="9525">
              <a:tabLst>
                <a:tab pos="482600" algn="l"/>
                <a:tab pos="596900" algn="l"/>
                <a:tab pos="1054100" algn="l"/>
                <a:tab pos="1511300" algn="l"/>
                <a:tab pos="1968500" algn="l"/>
                <a:tab pos="2425700" algn="l"/>
                <a:tab pos="2882900" algn="l"/>
                <a:tab pos="3340100" algn="l"/>
                <a:tab pos="3797300" algn="l"/>
                <a:tab pos="4254500" algn="l"/>
                <a:tab pos="4711700" algn="l"/>
                <a:tab pos="5168900" algn="l"/>
                <a:tab pos="5626100" algn="l"/>
                <a:tab pos="6083300" algn="l"/>
                <a:tab pos="6540500" algn="l"/>
                <a:tab pos="6997700" algn="l"/>
                <a:tab pos="7454900" algn="l"/>
                <a:tab pos="7912100" algn="l"/>
                <a:tab pos="8369300" algn="l"/>
                <a:tab pos="8826500" algn="l"/>
                <a:tab pos="9283700" algn="l"/>
              </a:tabLst>
              <a:defRPr sz="1800"/>
            </a:pPr>
            <a:r>
              <a:rPr sz="2800" dirty="0">
                <a:solidFill>
                  <a:srgbClr val="000066"/>
                </a:solidFill>
              </a:rPr>
              <a:t>Would the average adult in the community find it pornographic?  Is it “tending </a:t>
            </a:r>
            <a:r>
              <a:rPr sz="2800" dirty="0" smtClean="0">
                <a:solidFill>
                  <a:srgbClr val="000066"/>
                </a:solidFill>
              </a:rPr>
              <a:t>to</a:t>
            </a:r>
            <a:r>
              <a:rPr lang="en-US" sz="2800" dirty="0" smtClean="0">
                <a:solidFill>
                  <a:srgbClr val="000066"/>
                </a:solidFill>
              </a:rPr>
              <a:t> </a:t>
            </a:r>
            <a:r>
              <a:rPr sz="2800" dirty="0" smtClean="0">
                <a:solidFill>
                  <a:srgbClr val="000066"/>
                </a:solidFill>
              </a:rPr>
              <a:t>the </a:t>
            </a:r>
            <a:r>
              <a:rPr sz="2800" dirty="0">
                <a:solidFill>
                  <a:srgbClr val="000066"/>
                </a:solidFill>
              </a:rPr>
              <a:t>corruption of morals?” </a:t>
            </a:r>
          </a:p>
          <a:p>
            <a:pPr marL="452437" lvl="1" indent="9525">
              <a:tabLst>
                <a:tab pos="482600" algn="l"/>
                <a:tab pos="596900" algn="l"/>
                <a:tab pos="1054100" algn="l"/>
                <a:tab pos="1511300" algn="l"/>
                <a:tab pos="1968500" algn="l"/>
                <a:tab pos="2425700" algn="l"/>
                <a:tab pos="2882900" algn="l"/>
                <a:tab pos="3340100" algn="l"/>
                <a:tab pos="3797300" algn="l"/>
                <a:tab pos="4254500" algn="l"/>
                <a:tab pos="4711700" algn="l"/>
                <a:tab pos="5168900" algn="l"/>
                <a:tab pos="5626100" algn="l"/>
                <a:tab pos="6083300" algn="l"/>
                <a:tab pos="6540500" algn="l"/>
                <a:tab pos="6997700" algn="l"/>
                <a:tab pos="7454900" algn="l"/>
                <a:tab pos="7912100" algn="l"/>
                <a:tab pos="8369300" algn="l"/>
                <a:tab pos="8826500" algn="l"/>
                <a:tab pos="9283700" algn="l"/>
              </a:tabLst>
              <a:defRPr sz="1800"/>
            </a:pPr>
            <a:r>
              <a:rPr sz="2800" dirty="0">
                <a:solidFill>
                  <a:srgbClr val="000066"/>
                </a:solidFill>
              </a:rPr>
              <a:t>		Found to be too vague</a:t>
            </a:r>
          </a:p>
          <a:p>
            <a:pPr marL="452437" lvl="1" indent="9525">
              <a:spcBef>
                <a:spcPts val="600"/>
              </a:spcBef>
              <a:tabLst>
                <a:tab pos="482600" algn="l"/>
                <a:tab pos="596900" algn="l"/>
                <a:tab pos="1054100" algn="l"/>
                <a:tab pos="1511300" algn="l"/>
                <a:tab pos="1968500" algn="l"/>
                <a:tab pos="2425700" algn="l"/>
                <a:tab pos="2882900" algn="l"/>
                <a:tab pos="3340100" algn="l"/>
                <a:tab pos="3797300" algn="l"/>
                <a:tab pos="4254500" algn="l"/>
                <a:tab pos="4711700" algn="l"/>
                <a:tab pos="5168900" algn="l"/>
                <a:tab pos="5626100" algn="l"/>
                <a:tab pos="6083300" algn="l"/>
                <a:tab pos="6540500" algn="l"/>
                <a:tab pos="6997700" algn="l"/>
                <a:tab pos="7454900" algn="l"/>
                <a:tab pos="7912100" algn="l"/>
                <a:tab pos="8369300" algn="l"/>
                <a:tab pos="8826500" algn="l"/>
                <a:tab pos="9283700" algn="l"/>
              </a:tabLst>
              <a:defRPr sz="1800"/>
            </a:pPr>
            <a:r>
              <a:rPr sz="2400" dirty="0"/>
              <a:t>	</a:t>
            </a:r>
          </a:p>
        </p:txBody>
      </p:sp>
      <p:pic>
        <p:nvPicPr>
          <p:cNvPr id="62" name="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657600"/>
            <a:ext cx="2111375" cy="28051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000066"/>
                </a:solidFill>
              </a:rPr>
              <a:t>New Test</a:t>
            </a:r>
          </a:p>
        </p:txBody>
      </p:sp>
      <p:sp>
        <p:nvSpPr>
          <p:cNvPr id="65" name="Shape 65"/>
          <p:cNvSpPr>
            <a:spLocks noGrp="1"/>
          </p:cNvSpPr>
          <p:nvPr>
            <p:ph type="body" idx="1"/>
          </p:nvPr>
        </p:nvSpPr>
        <p:spPr>
          <a:xfrm>
            <a:off x="1905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528637" lvl="1" indent="-66675">
              <a:spcBef>
                <a:spcPts val="600"/>
              </a:spcBef>
              <a:tabLst>
                <a:tab pos="990600" algn="l"/>
                <a:tab pos="1155700" algn="l"/>
                <a:tab pos="1612900" algn="l"/>
                <a:tab pos="2070100" algn="l"/>
                <a:tab pos="2527300" algn="l"/>
                <a:tab pos="2984500" algn="l"/>
                <a:tab pos="3441700" algn="l"/>
                <a:tab pos="3898900" algn="l"/>
                <a:tab pos="4356100" algn="l"/>
                <a:tab pos="4813300" algn="l"/>
                <a:tab pos="5270500" algn="l"/>
                <a:tab pos="5727700" algn="l"/>
                <a:tab pos="6184900" algn="l"/>
                <a:tab pos="6642100" algn="l"/>
                <a:tab pos="7099300" algn="l"/>
                <a:tab pos="7556500" algn="l"/>
                <a:tab pos="8013700" algn="l"/>
                <a:tab pos="8470900" algn="l"/>
                <a:tab pos="8928100" algn="l"/>
                <a:tab pos="9385300" algn="l"/>
                <a:tab pos="9842500" algn="l"/>
              </a:tabLst>
              <a:defRPr sz="1800"/>
            </a:pPr>
            <a:r>
              <a:rPr sz="2400"/>
              <a:t>Does the work as a whole appeal to the prurient interest? PRURIENT INTEREST - A morbid, degrading and unhealthy interest in sex, as distinguished from a mere candid interest in sex. </a:t>
            </a:r>
          </a:p>
          <a:p>
            <a:pPr marL="528637" lvl="1" indent="-66675">
              <a:spcBef>
                <a:spcPts val="600"/>
              </a:spcBef>
              <a:tabLst>
                <a:tab pos="990600" algn="l"/>
                <a:tab pos="1155700" algn="l"/>
                <a:tab pos="1612900" algn="l"/>
                <a:tab pos="2070100" algn="l"/>
                <a:tab pos="2527300" algn="l"/>
                <a:tab pos="2984500" algn="l"/>
                <a:tab pos="3441700" algn="l"/>
                <a:tab pos="3898900" algn="l"/>
                <a:tab pos="4356100" algn="l"/>
                <a:tab pos="4813300" algn="l"/>
                <a:tab pos="5270500" algn="l"/>
                <a:tab pos="5727700" algn="l"/>
                <a:tab pos="6184900" algn="l"/>
                <a:tab pos="6642100" algn="l"/>
                <a:tab pos="7099300" algn="l"/>
                <a:tab pos="7556500" algn="l"/>
                <a:tab pos="8013700" algn="l"/>
                <a:tab pos="8470900" algn="l"/>
                <a:tab pos="8928100" algn="l"/>
                <a:tab pos="9385300" algn="l"/>
                <a:tab pos="9842500" algn="l"/>
              </a:tabLst>
              <a:defRPr sz="1800"/>
            </a:pPr>
            <a:r>
              <a:rPr sz="2400"/>
              <a:t>The work depicts or describes sexual conduct in a patently offensive way</a:t>
            </a:r>
          </a:p>
          <a:p>
            <a:pPr marL="528637" lvl="1" indent="-66675">
              <a:spcBef>
                <a:spcPts val="600"/>
              </a:spcBef>
              <a:tabLst>
                <a:tab pos="990600" algn="l"/>
                <a:tab pos="1155700" algn="l"/>
                <a:tab pos="1612900" algn="l"/>
                <a:tab pos="2070100" algn="l"/>
                <a:tab pos="2527300" algn="l"/>
                <a:tab pos="2984500" algn="l"/>
                <a:tab pos="3441700" algn="l"/>
                <a:tab pos="3898900" algn="l"/>
                <a:tab pos="4356100" algn="l"/>
                <a:tab pos="4813300" algn="l"/>
                <a:tab pos="5270500" algn="l"/>
                <a:tab pos="5727700" algn="l"/>
                <a:tab pos="6184900" algn="l"/>
                <a:tab pos="6642100" algn="l"/>
                <a:tab pos="7099300" algn="l"/>
                <a:tab pos="7556500" algn="l"/>
                <a:tab pos="8013700" algn="l"/>
                <a:tab pos="8470900" algn="l"/>
                <a:tab pos="8928100" algn="l"/>
                <a:tab pos="9385300" algn="l"/>
                <a:tab pos="9842500" algn="l"/>
              </a:tabLst>
              <a:defRPr sz="1800"/>
            </a:pPr>
            <a:r>
              <a:rPr sz="2400"/>
              <a:t>The work as a whole lacks serious literary, artistic, political, or scientific value</a:t>
            </a:r>
          </a:p>
        </p:txBody>
      </p:sp>
      <p:pic>
        <p:nvPicPr>
          <p:cNvPr id="66" name="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743325"/>
            <a:ext cx="2286000" cy="3114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67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2476500" cy="1524000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Shape 68"/>
          <p:cNvSpPr/>
          <p:nvPr/>
        </p:nvSpPr>
        <p:spPr>
          <a:xfrm>
            <a:off x="228600" y="1142999"/>
            <a:ext cx="609600" cy="35282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6799" tIns="46799" rIns="46799" bIns="46799">
            <a:spAutoFit/>
          </a:bodyPr>
          <a:lstStyle>
            <a:lvl1pPr>
              <a:spcBef>
                <a:spcPts val="1100"/>
              </a:spcBef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33666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336666"/>
                </a:solidFill>
              </a:rPr>
              <a:t>****</a:t>
            </a:r>
          </a:p>
        </p:txBody>
      </p:sp>
      <p:pic>
        <p:nvPicPr>
          <p:cNvPr id="69" name="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391400" y="5410200"/>
            <a:ext cx="1752600" cy="1447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000066"/>
                </a:solidFill>
              </a:rPr>
              <a:t>Freedom To Petition</a:t>
            </a:r>
          </a:p>
        </p:txBody>
      </p:sp>
      <p:sp>
        <p:nvSpPr>
          <p:cNvPr id="72" name="Shape 72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Can be verbal or written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Government must listen but does not have to agree or make changes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Government officials have to have public addresses, phone numbers and usually email for citizens to use to contact them.</a:t>
            </a:r>
          </a:p>
        </p:txBody>
      </p:sp>
      <p:pic>
        <p:nvPicPr>
          <p:cNvPr id="73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34250" y="838200"/>
            <a:ext cx="1809750" cy="1803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4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0500" y="5029200"/>
            <a:ext cx="1828800" cy="1828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5" name="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215062" y="4492625"/>
            <a:ext cx="2928938" cy="23653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66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006600"/>
                </a:solidFill>
              </a:rPr>
              <a:t>Second Amendment</a:t>
            </a:r>
          </a:p>
        </p:txBody>
      </p:sp>
      <p:sp>
        <p:nvSpPr>
          <p:cNvPr id="113" name="Shape 113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Right to bear arms &amp; a well-regulated militia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Government can place limits on types of weapons a citizen can own and can require a waiting period</a:t>
            </a:r>
          </a:p>
        </p:txBody>
      </p:sp>
      <p:pic>
        <p:nvPicPr>
          <p:cNvPr id="114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000" y="3886200"/>
            <a:ext cx="1789113" cy="27241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43600" y="4724400"/>
            <a:ext cx="2751138" cy="1536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8000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800000"/>
                </a:solidFill>
              </a:rPr>
              <a:t>Third Amendment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38137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</a:lvl1pPr>
          </a:lstStyle>
          <a:p>
            <a:pPr lvl="0">
              <a:defRPr sz="1800"/>
            </a:pPr>
            <a:r>
              <a:rPr sz="3000" dirty="0"/>
              <a:t>The government cannot force you to </a:t>
            </a:r>
            <a:r>
              <a:rPr sz="3000" dirty="0" smtClean="0"/>
              <a:t>quarter</a:t>
            </a:r>
            <a:r>
              <a:rPr lang="en-US" sz="3000" dirty="0" smtClean="0"/>
              <a:t> (house)</a:t>
            </a:r>
            <a:r>
              <a:rPr sz="3000" dirty="0" smtClean="0"/>
              <a:t> </a:t>
            </a:r>
            <a:r>
              <a:rPr sz="3000" dirty="0"/>
              <a:t>soldiers during peace time.</a:t>
            </a:r>
          </a:p>
        </p:txBody>
      </p:sp>
      <p:pic>
        <p:nvPicPr>
          <p:cNvPr id="119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76600" y="3124200"/>
            <a:ext cx="3352800" cy="2811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4600">
                <a:solidFill>
                  <a:srgbClr val="0066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600">
                <a:solidFill>
                  <a:srgbClr val="006666"/>
                </a:solidFill>
              </a:rPr>
              <a:t>Amendment 1</a:t>
            </a:r>
          </a:p>
        </p:txBody>
      </p:sp>
      <p:sp>
        <p:nvSpPr>
          <p:cNvPr id="29" name="Shape 29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 dirty="0"/>
              <a:t>Protects 5 freedoms</a:t>
            </a:r>
          </a:p>
          <a:p>
            <a:pPr marL="371951" lvl="0" indent="-371951">
              <a:spcBef>
                <a:spcPts val="800"/>
              </a:spcBef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300" dirty="0" smtClean="0">
                <a:solidFill>
                  <a:srgbClr val="FF0066"/>
                </a:solidFill>
              </a:rPr>
              <a:t>R</a:t>
            </a:r>
            <a:r>
              <a:rPr sz="3300" dirty="0" smtClean="0"/>
              <a:t>eligion</a:t>
            </a:r>
            <a:endParaRPr lang="en-US" sz="3300" dirty="0" smtClean="0"/>
          </a:p>
          <a:p>
            <a:pPr marL="371951" indent="-371951">
              <a:spcBef>
                <a:spcPts val="800"/>
              </a:spcBef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lang="en-US" sz="3300" dirty="0" smtClean="0">
                <a:solidFill>
                  <a:srgbClr val="FF0066"/>
                </a:solidFill>
              </a:rPr>
              <a:t>S</a:t>
            </a:r>
            <a:r>
              <a:rPr lang="en-US" sz="3300" dirty="0" smtClean="0"/>
              <a:t>peech</a:t>
            </a:r>
            <a:endParaRPr sz="3300" dirty="0" smtClean="0"/>
          </a:p>
          <a:p>
            <a:pPr marL="371951" lvl="0" indent="-371951">
              <a:spcBef>
                <a:spcPts val="800"/>
              </a:spcBef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300" dirty="0" smtClean="0">
                <a:solidFill>
                  <a:srgbClr val="FF0066"/>
                </a:solidFill>
              </a:rPr>
              <a:t>A</a:t>
            </a:r>
            <a:r>
              <a:rPr sz="3300" dirty="0" smtClean="0"/>
              <a:t>ssembly</a:t>
            </a:r>
            <a:endParaRPr sz="3300" dirty="0"/>
          </a:p>
          <a:p>
            <a:pPr marL="371951" lvl="0" indent="-371951">
              <a:spcBef>
                <a:spcPts val="800"/>
              </a:spcBef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300" dirty="0">
                <a:solidFill>
                  <a:srgbClr val="FF0066"/>
                </a:solidFill>
              </a:rPr>
              <a:t>P</a:t>
            </a:r>
            <a:r>
              <a:rPr sz="3300" dirty="0"/>
              <a:t>ress</a:t>
            </a:r>
          </a:p>
          <a:p>
            <a:pPr marL="371951" lvl="0" indent="-371951">
              <a:spcBef>
                <a:spcPts val="800"/>
              </a:spcBef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300" dirty="0" smtClean="0">
                <a:solidFill>
                  <a:srgbClr val="FF0066"/>
                </a:solidFill>
              </a:rPr>
              <a:t>P</a:t>
            </a:r>
            <a:r>
              <a:rPr sz="3300" dirty="0" smtClean="0"/>
              <a:t>etition</a:t>
            </a:r>
          </a:p>
        </p:txBody>
      </p:sp>
      <p:pic>
        <p:nvPicPr>
          <p:cNvPr id="30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86400" y="2590800"/>
            <a:ext cx="2644775" cy="30495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00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0000"/>
                </a:solidFill>
              </a:rPr>
              <a:t>  Fourth Amendment</a:t>
            </a:r>
          </a:p>
        </p:txBody>
      </p:sp>
      <p:sp>
        <p:nvSpPr>
          <p:cNvPr id="122" name="Shape 122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No search or seizure without a warrant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Exceptions: fear of immediate danger, if they see, hear, smell something illegal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School lockers &amp; parking lot – public property and 4</a:t>
            </a:r>
            <a:r>
              <a:rPr sz="3000" baseline="30000"/>
              <a:t>th</a:t>
            </a:r>
            <a:r>
              <a:rPr sz="3000"/>
              <a:t> Amendment protections do not apply</a:t>
            </a:r>
          </a:p>
        </p:txBody>
      </p:sp>
      <p:pic>
        <p:nvPicPr>
          <p:cNvPr id="123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824038" cy="21907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/>
          </p:cNvSpPr>
          <p:nvPr>
            <p:ph type="title"/>
          </p:nvPr>
        </p:nvSpPr>
        <p:spPr>
          <a:xfrm>
            <a:off x="2059214" y="188913"/>
            <a:ext cx="5040086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515600" algn="l"/>
              </a:tabLst>
              <a:defRPr>
                <a:solidFill>
                  <a:srgbClr val="6600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660066"/>
                </a:solidFill>
              </a:rPr>
              <a:t>Fifth Amendment	</a:t>
            </a:r>
          </a:p>
        </p:txBody>
      </p:sp>
      <p:sp>
        <p:nvSpPr>
          <p:cNvPr id="126" name="Shape 126"/>
          <p:cNvSpPr>
            <a:spLocks noGrp="1"/>
          </p:cNvSpPr>
          <p:nvPr>
            <p:ph type="body" idx="1"/>
          </p:nvPr>
        </p:nvSpPr>
        <p:spPr>
          <a:xfrm>
            <a:off x="146957" y="2200276"/>
            <a:ext cx="5290457" cy="451076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/>
          <a:p>
            <a:pPr marL="236696" lvl="0" indent="-236696">
              <a:lnSpc>
                <a:spcPct val="90000"/>
              </a:lnSpc>
              <a:spcBef>
                <a:spcPts val="500"/>
              </a:spcBef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 dirty="0"/>
              <a:t>Due process – </a:t>
            </a:r>
            <a:r>
              <a:rPr lang="en-US" sz="2800" dirty="0" smtClean="0"/>
              <a:t>law enforcement must </a:t>
            </a:r>
            <a:r>
              <a:rPr sz="2800" dirty="0" smtClean="0"/>
              <a:t>follow </a:t>
            </a:r>
            <a:r>
              <a:rPr sz="2800" dirty="0"/>
              <a:t>proper procedures</a:t>
            </a:r>
          </a:p>
          <a:p>
            <a:pPr marL="236696" lvl="0" indent="-236696">
              <a:lnSpc>
                <a:spcPct val="90000"/>
              </a:lnSpc>
              <a:spcBef>
                <a:spcPts val="500"/>
              </a:spcBef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 dirty="0"/>
              <a:t>No double jeopardy – cannot be tried for the same crime twice</a:t>
            </a:r>
          </a:p>
          <a:p>
            <a:pPr marL="236696" lvl="0" indent="-236696">
              <a:lnSpc>
                <a:spcPct val="90000"/>
              </a:lnSpc>
              <a:spcBef>
                <a:spcPts val="500"/>
              </a:spcBef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 dirty="0"/>
              <a:t>No self-incrimination – cannot be forced to testify against yourself or your spouse</a:t>
            </a:r>
          </a:p>
          <a:p>
            <a:pPr marL="236696" lvl="0" indent="-236696">
              <a:lnSpc>
                <a:spcPct val="90000"/>
              </a:lnSpc>
              <a:spcBef>
                <a:spcPts val="500"/>
              </a:spcBef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800" dirty="0"/>
              <a:t>Eminent domain – right of the government to take private property for public use</a:t>
            </a:r>
          </a:p>
        </p:txBody>
      </p:sp>
      <p:pic>
        <p:nvPicPr>
          <p:cNvPr id="127" name="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616075" cy="2011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10400" y="0"/>
            <a:ext cx="1885950" cy="1524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image.jpe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437414" y="2011362"/>
            <a:ext cx="3706586" cy="408463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/>
          </p:cNvSpPr>
          <p:nvPr>
            <p:ph type="title"/>
          </p:nvPr>
        </p:nvSpPr>
        <p:spPr>
          <a:xfrm>
            <a:off x="457200" y="185737"/>
            <a:ext cx="8077200" cy="6124576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endParaRPr/>
          </a:p>
        </p:txBody>
      </p:sp>
      <p:pic>
        <p:nvPicPr>
          <p:cNvPr id="132" name="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3400" y="1066800"/>
            <a:ext cx="8001000" cy="49720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/>
          </p:cNvSpPr>
          <p:nvPr>
            <p:ph type="title"/>
          </p:nvPr>
        </p:nvSpPr>
        <p:spPr>
          <a:xfrm>
            <a:off x="549275" y="185737"/>
            <a:ext cx="7985125" cy="5942013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/>
            <a:endParaRPr/>
          </a:p>
        </p:txBody>
      </p:sp>
      <p:pic>
        <p:nvPicPr>
          <p:cNvPr id="135" name="image.jpe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2000" y="457200"/>
            <a:ext cx="7010400" cy="5791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18903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00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 dirty="0">
                <a:solidFill>
                  <a:srgbClr val="FF0066"/>
                </a:solidFill>
              </a:rPr>
              <a:t>Sixth Amendment</a:t>
            </a:r>
          </a:p>
        </p:txBody>
      </p:sp>
      <p:sp>
        <p:nvSpPr>
          <p:cNvPr id="138" name="Shape 138"/>
          <p:cNvSpPr>
            <a:spLocks noGrp="1"/>
          </p:cNvSpPr>
          <p:nvPr>
            <p:ph type="body" idx="1"/>
          </p:nvPr>
        </p:nvSpPr>
        <p:spPr>
          <a:xfrm>
            <a:off x="996043" y="1583871"/>
            <a:ext cx="7913007" cy="443592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 dirty="0"/>
              <a:t>Speedy, public trial by </a:t>
            </a:r>
            <a:r>
              <a:rPr lang="en-US" sz="3000" dirty="0" smtClean="0"/>
              <a:t>an impartial </a:t>
            </a:r>
            <a:r>
              <a:rPr sz="3000" dirty="0" smtClean="0"/>
              <a:t>jury</a:t>
            </a:r>
            <a:r>
              <a:rPr lang="en-US" sz="3000" dirty="0" smtClean="0"/>
              <a:t> of your peers</a:t>
            </a:r>
            <a:endParaRPr sz="3000" dirty="0"/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 dirty="0"/>
              <a:t>Right to call witnesses for you and to question witnesses against you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 dirty="0"/>
              <a:t>Right to a lawyer</a:t>
            </a:r>
          </a:p>
        </p:txBody>
      </p:sp>
      <p:pic>
        <p:nvPicPr>
          <p:cNvPr id="139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19800" y="4038600"/>
            <a:ext cx="2889250" cy="2486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1000" y="4114800"/>
            <a:ext cx="3078163" cy="24304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66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006600"/>
                </a:solidFill>
              </a:rPr>
              <a:t>Seventh Amendment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38137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</a:lvl1pPr>
          </a:lstStyle>
          <a:p>
            <a:pPr lvl="0">
              <a:defRPr sz="1800"/>
            </a:pPr>
            <a:r>
              <a:rPr sz="3000"/>
              <a:t>Right to a jury trial in civil cases over $20</a:t>
            </a:r>
          </a:p>
        </p:txBody>
      </p:sp>
      <p:pic>
        <p:nvPicPr>
          <p:cNvPr id="144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5800" y="2971800"/>
            <a:ext cx="2286000" cy="2819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image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91200" y="2895600"/>
            <a:ext cx="2514600" cy="3454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00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0000"/>
                </a:solidFill>
              </a:rPr>
              <a:t>Eighth Amendment</a:t>
            </a:r>
          </a:p>
        </p:txBody>
      </p:sp>
      <p:sp>
        <p:nvSpPr>
          <p:cNvPr id="148" name="Shape 148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No excessive bail or fines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No cruel or unusual punishment</a:t>
            </a:r>
          </a:p>
        </p:txBody>
      </p:sp>
      <p:pic>
        <p:nvPicPr>
          <p:cNvPr id="149" name="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9200" y="4191000"/>
            <a:ext cx="3162300" cy="167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92762" y="3363912"/>
            <a:ext cx="1951038" cy="28082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lvl="0"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800"/>
            </a:pPr>
            <a:r>
              <a:rPr sz="4200">
                <a:solidFill>
                  <a:srgbClr val="FF0000"/>
                </a:solidFill>
              </a:rPr>
              <a:t>9</a:t>
            </a:r>
            <a:r>
              <a:rPr sz="4200" baseline="30000">
                <a:solidFill>
                  <a:srgbClr val="FF0000"/>
                </a:solidFill>
              </a:rPr>
              <a:t>th</a:t>
            </a:r>
            <a:r>
              <a:rPr sz="4200">
                <a:solidFill>
                  <a:srgbClr val="FF0000"/>
                </a:solidFill>
              </a:rPr>
              <a:t> Amendment</a:t>
            </a:r>
          </a:p>
        </p:txBody>
      </p:sp>
      <p:sp>
        <p:nvSpPr>
          <p:cNvPr id="153" name="Shape 153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38137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</a:lvl1pPr>
            <a:lvl2pPr marL="738187" indent="-280987">
              <a:buClr>
                <a:srgbClr val="99CCCC"/>
              </a:buClr>
              <a:buSzPct val="75000"/>
              <a:buFont typeface="Wingdings"/>
              <a:buChar char="●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2800"/>
            </a:lvl2pPr>
          </a:lstStyle>
          <a:p>
            <a:pPr lvl="0">
              <a:defRPr sz="1800"/>
            </a:pPr>
            <a:r>
              <a:rPr sz="3000"/>
              <a:t>People have more rights than those listed in the Constitution</a:t>
            </a:r>
          </a:p>
          <a:p>
            <a:pPr lvl="1">
              <a:defRPr sz="1800"/>
            </a:pPr>
            <a:r>
              <a:rPr sz="2800"/>
              <a:t>For Example: Right to Privacy</a:t>
            </a:r>
          </a:p>
        </p:txBody>
      </p:sp>
      <p:pic>
        <p:nvPicPr>
          <p:cNvPr id="154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841500" cy="16319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lvl="0"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800"/>
            </a:pPr>
            <a:r>
              <a:rPr sz="4200">
                <a:solidFill>
                  <a:srgbClr val="FF0000"/>
                </a:solidFill>
              </a:rPr>
              <a:t>10</a:t>
            </a:r>
            <a:r>
              <a:rPr sz="4200" baseline="30000">
                <a:solidFill>
                  <a:srgbClr val="FF0000"/>
                </a:solidFill>
              </a:rPr>
              <a:t>th</a:t>
            </a:r>
            <a:r>
              <a:rPr sz="4200">
                <a:solidFill>
                  <a:srgbClr val="FF0000"/>
                </a:solidFill>
              </a:rPr>
              <a:t> Amendment</a:t>
            </a:r>
          </a:p>
        </p:txBody>
      </p:sp>
      <p:sp>
        <p:nvSpPr>
          <p:cNvPr id="157" name="Shape 157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38137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</a:lvl1pPr>
            <a:lvl2pPr marL="738187" indent="-280987">
              <a:buClr>
                <a:srgbClr val="99CCCC"/>
              </a:buClr>
              <a:buSzPct val="75000"/>
              <a:buFont typeface="Wingdings"/>
              <a:buChar char="●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2800"/>
            </a:lvl2pPr>
          </a:lstStyle>
          <a:p>
            <a:pPr lvl="0">
              <a:defRPr sz="1800"/>
            </a:pPr>
            <a:r>
              <a:rPr sz="3000"/>
              <a:t>Rights reserved to the states</a:t>
            </a:r>
          </a:p>
          <a:p>
            <a:pPr lvl="1">
              <a:defRPr sz="1800"/>
            </a:pPr>
            <a:r>
              <a:rPr sz="2800"/>
              <a:t>As long as the Constitution doesn’t forbid states a right, they retain that right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1524000" y="190500"/>
            <a:ext cx="5516562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669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006699"/>
                </a:solidFill>
              </a:rPr>
              <a:t>Religion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596899" y="1717675"/>
            <a:ext cx="7010401" cy="50292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2 Parts – Government cannot establish an official religion &amp; Government cannot interfere with an individual’s practice of his/her religion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 dirty="0"/>
              <a:t>RESTRICTED ACTIVITES IN PUBLIC SCHOOL:</a:t>
            </a:r>
          </a:p>
          <a:p>
            <a:pPr marL="1401535" lvl="1" indent="-487135">
              <a:buClr>
                <a:srgbClr val="000000"/>
              </a:buClr>
              <a:buSzPct val="100000"/>
              <a:buFont typeface="Times New Roman"/>
              <a:buChar char="–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400" dirty="0">
                <a:solidFill>
                  <a:srgbClr val="006666"/>
                </a:solidFill>
              </a:rPr>
              <a:t>Teaching religion (as doctrine) in school</a:t>
            </a:r>
          </a:p>
          <a:p>
            <a:pPr marL="1401535" lvl="1" indent="-487135">
              <a:buClr>
                <a:srgbClr val="000000"/>
              </a:buClr>
              <a:buSzPct val="100000"/>
              <a:buFont typeface="Times New Roman"/>
              <a:buChar char="–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2400" dirty="0">
                <a:solidFill>
                  <a:srgbClr val="006666"/>
                </a:solidFill>
              </a:rPr>
              <a:t>Prayers at graduation or before sports events</a:t>
            </a:r>
          </a:p>
        </p:txBody>
      </p:sp>
      <p:pic>
        <p:nvPicPr>
          <p:cNvPr id="34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33518" y="5094287"/>
            <a:ext cx="1957388" cy="1652588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600" y="381000"/>
            <a:ext cx="1803400" cy="1524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4648200"/>
            <a:ext cx="1550988" cy="18081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lvl1pPr>
          </a:lstStyle>
          <a:p>
            <a:pPr lvl="0">
              <a:defRPr sz="1800"/>
            </a:pPr>
            <a:r>
              <a:rPr sz="4200"/>
              <a:t>Limits on Freedom of Religion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38137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</a:lvl1pPr>
          </a:lstStyle>
          <a:p>
            <a:pPr lvl="0">
              <a:defRPr sz="1800"/>
            </a:pPr>
            <a:r>
              <a:rPr sz="3000"/>
              <a:t>Cannot do drugs, practice human sacrifice or otherwise break the law and defend it as part of your religion</a:t>
            </a:r>
          </a:p>
        </p:txBody>
      </p:sp>
      <p:pic>
        <p:nvPicPr>
          <p:cNvPr id="40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7800" y="3429000"/>
            <a:ext cx="1752600" cy="2368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34000" y="3657600"/>
            <a:ext cx="2667000" cy="213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66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006666"/>
                </a:solidFill>
              </a:rPr>
              <a:t>Freedom of Speech</a:t>
            </a:r>
          </a:p>
        </p:txBody>
      </p:sp>
      <p:sp>
        <p:nvSpPr>
          <p:cNvPr id="78" name="Shape 78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38137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</a:lvl1pPr>
          </a:lstStyle>
          <a:p>
            <a:pPr lvl="0">
              <a:defRPr sz="1800"/>
            </a:pPr>
            <a:r>
              <a:rPr sz="3000"/>
              <a:t>Protects more than speech – includes gestures, clothing and hair style, art, music, bumper stickers</a:t>
            </a:r>
          </a:p>
        </p:txBody>
      </p:sp>
      <p:pic>
        <p:nvPicPr>
          <p:cNvPr id="79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57800" y="4994275"/>
            <a:ext cx="1981200" cy="1863725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38600" y="3352800"/>
            <a:ext cx="1676400" cy="1981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1" name="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010400" y="3352800"/>
            <a:ext cx="1693863" cy="1752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2" name="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7200" y="3429000"/>
            <a:ext cx="1812925" cy="1914525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676400" y="4953000"/>
            <a:ext cx="2133600" cy="1905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4" name="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7315200" y="609600"/>
            <a:ext cx="1828800" cy="14033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FF00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0066"/>
                </a:solidFill>
              </a:rPr>
              <a:t>Limitations</a:t>
            </a:r>
          </a:p>
        </p:txBody>
      </p:sp>
      <p:sp>
        <p:nvSpPr>
          <p:cNvPr id="87" name="Shape 87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338137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>
                <a:solidFill>
                  <a:srgbClr val="0000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000066"/>
                </a:solidFill>
              </a:rPr>
              <a:t>Hate Speech – cannot target a group based race, color, religion, ancestry, national origin, gender, physical or mental disability or sexual orientation</a:t>
            </a:r>
          </a:p>
        </p:txBody>
      </p:sp>
      <p:pic>
        <p:nvPicPr>
          <p:cNvPr id="88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67000" y="4343400"/>
            <a:ext cx="4364038" cy="18399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456714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90000"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6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4200" dirty="0" smtClean="0">
                <a:solidFill>
                  <a:srgbClr val="000066"/>
                </a:solidFill>
              </a:rPr>
              <a:t>Not protected:  Words that created a “</a:t>
            </a:r>
            <a:r>
              <a:rPr sz="4200" dirty="0" smtClean="0">
                <a:solidFill>
                  <a:srgbClr val="000066"/>
                </a:solidFill>
              </a:rPr>
              <a:t>Clear </a:t>
            </a:r>
            <a:r>
              <a:rPr sz="4200" dirty="0">
                <a:solidFill>
                  <a:srgbClr val="000066"/>
                </a:solidFill>
              </a:rPr>
              <a:t>and Present </a:t>
            </a:r>
            <a:r>
              <a:rPr sz="4200" dirty="0" smtClean="0">
                <a:solidFill>
                  <a:srgbClr val="000066"/>
                </a:solidFill>
              </a:rPr>
              <a:t>Danger</a:t>
            </a:r>
            <a:r>
              <a:rPr lang="en-US" sz="4200" dirty="0" smtClean="0">
                <a:solidFill>
                  <a:srgbClr val="000066"/>
                </a:solidFill>
              </a:rPr>
              <a:t>"</a:t>
            </a:r>
            <a:endParaRPr sz="4200" dirty="0">
              <a:solidFill>
                <a:srgbClr val="000066"/>
              </a:solidFill>
            </a:endParaRPr>
          </a:p>
        </p:txBody>
      </p:sp>
      <p:sp>
        <p:nvSpPr>
          <p:cNvPr id="91" name="Shape 91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Yelling “fire” in a crowded theater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Cannot incite a riot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Cannot threaten to harm a person or a person’s property</a:t>
            </a:r>
          </a:p>
        </p:txBody>
      </p:sp>
      <p:pic>
        <p:nvPicPr>
          <p:cNvPr id="92" name="image.pd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810000"/>
            <a:ext cx="1879600" cy="1273175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53200" y="4419600"/>
            <a:ext cx="1854200" cy="1819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94" name="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724400" y="4191000"/>
            <a:ext cx="1417638" cy="2120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5" name="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05000" y="4114800"/>
            <a:ext cx="2519363" cy="2743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010400" cy="152717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algn="ctr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6699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4200" dirty="0" smtClean="0">
                <a:solidFill>
                  <a:schemeClr val="accent6"/>
                </a:solidFill>
              </a:rPr>
              <a:t>Protected (but can be restricted): </a:t>
            </a:r>
            <a:r>
              <a:rPr sz="4200" dirty="0" smtClean="0">
                <a:solidFill>
                  <a:schemeClr val="accent6"/>
                </a:solidFill>
              </a:rPr>
              <a:t>Obscenity</a:t>
            </a:r>
            <a:endParaRPr sz="4200" dirty="0">
              <a:solidFill>
                <a:schemeClr val="accent6"/>
              </a:solidFill>
            </a:endParaRPr>
          </a:p>
        </p:txBody>
      </p:sp>
      <p:sp>
        <p:nvSpPr>
          <p:cNvPr id="98" name="Shape 98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Commercial speech – public radio and television</a:t>
            </a:r>
          </a:p>
          <a:p>
            <a:pPr marL="338137" lvl="0" indent="-338137">
              <a:buClr>
                <a:srgbClr val="336666"/>
              </a:buClr>
              <a:buSzPct val="70000"/>
              <a:buFont typeface="Wingdings"/>
              <a:buChar char="○"/>
              <a:tabLst>
                <a:tab pos="330200" algn="l"/>
                <a:tab pos="444500" algn="l"/>
                <a:tab pos="901700" algn="l"/>
                <a:tab pos="1358900" algn="l"/>
                <a:tab pos="1816100" algn="l"/>
                <a:tab pos="2273300" algn="l"/>
                <a:tab pos="2730500" algn="l"/>
                <a:tab pos="3187700" algn="l"/>
                <a:tab pos="3644900" algn="l"/>
                <a:tab pos="4102100" algn="l"/>
                <a:tab pos="4559300" algn="l"/>
                <a:tab pos="5016500" algn="l"/>
                <a:tab pos="5473700" algn="l"/>
                <a:tab pos="5930900" algn="l"/>
                <a:tab pos="6388100" algn="l"/>
                <a:tab pos="6845300" algn="l"/>
                <a:tab pos="7302500" algn="l"/>
                <a:tab pos="7759700" algn="l"/>
                <a:tab pos="8216900" algn="l"/>
                <a:tab pos="8674100" algn="l"/>
                <a:tab pos="9131300" algn="l"/>
              </a:tabLst>
              <a:defRPr sz="1800"/>
            </a:pPr>
            <a:r>
              <a:rPr sz="3000"/>
              <a:t>Nudity – nudity in and of itself cannot be declared obscene simply to protect minors.  Avert the eyes test: can the person who is offended look the other way 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title"/>
          </p:nvPr>
        </p:nvSpPr>
        <p:spPr>
          <a:xfrm>
            <a:off x="1556658" y="398009"/>
            <a:ext cx="7587341" cy="8756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lvl="0"/>
            <a:r>
              <a:rPr lang="en-US" sz="3200" i="1" dirty="0" smtClean="0"/>
              <a:t>Citizens United </a:t>
            </a:r>
            <a:r>
              <a:rPr lang="en-US" sz="3200" dirty="0" smtClean="0"/>
              <a:t>(2010) USSC ruling said money was a protected form of political speech</a:t>
            </a:r>
            <a:endParaRPr sz="3200" i="1" dirty="0"/>
          </a:p>
        </p:txBody>
      </p:sp>
      <p:pic>
        <p:nvPicPr>
          <p:cNvPr id="101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4001" y="1698171"/>
            <a:ext cx="6542314" cy="49033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8F8F8F"/>
      </a:accent3>
      <a:accent4>
        <a:srgbClr val="707070"/>
      </a:accent4>
      <a:accent5>
        <a:srgbClr val="AAE0C9"/>
      </a:accent5>
      <a:accent6>
        <a:srgbClr val="2E2EB9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0CC99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CC99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8F8F8F"/>
      </a:accent3>
      <a:accent4>
        <a:srgbClr val="707070"/>
      </a:accent4>
      <a:accent5>
        <a:srgbClr val="AAE0C9"/>
      </a:accent5>
      <a:accent6>
        <a:srgbClr val="2E2EB9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0CC99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CC99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</TotalTime>
  <Words>728</Words>
  <Application>Microsoft Macintosh PowerPoint</Application>
  <PresentationFormat>On-screen Show (4:3)</PresentationFormat>
  <Paragraphs>96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Avenir Roman</vt:lpstr>
      <vt:lpstr>Helvetica</vt:lpstr>
      <vt:lpstr>Arial</vt:lpstr>
      <vt:lpstr>Times New Roman</vt:lpstr>
      <vt:lpstr>Wingdings</vt:lpstr>
      <vt:lpstr>Default</vt:lpstr>
      <vt:lpstr>The Bill of Rights</vt:lpstr>
      <vt:lpstr>Amendment 1</vt:lpstr>
      <vt:lpstr>Religion</vt:lpstr>
      <vt:lpstr>Limits on Freedom of Religion</vt:lpstr>
      <vt:lpstr>Freedom of Speech</vt:lpstr>
      <vt:lpstr>Limitations</vt:lpstr>
      <vt:lpstr>Not protected:  Words that created a “Clear and Present Danger"</vt:lpstr>
      <vt:lpstr>Protected (but can be restricted): Obscenity</vt:lpstr>
      <vt:lpstr>Citizens United (2010) USSC ruling said money was a protected form of political speech</vt:lpstr>
      <vt:lpstr>Slander</vt:lpstr>
      <vt:lpstr>Slander</vt:lpstr>
      <vt:lpstr>Freedom of Assembly</vt:lpstr>
      <vt:lpstr>Freedom of the Press</vt:lpstr>
      <vt:lpstr>Protected Today (But Not Invented When Bill of Rights Was Written)</vt:lpstr>
      <vt:lpstr>Censorship &amp; Pornography</vt:lpstr>
      <vt:lpstr>New Test</vt:lpstr>
      <vt:lpstr>Freedom To Petition</vt:lpstr>
      <vt:lpstr>Second Amendment</vt:lpstr>
      <vt:lpstr>Third Amendment</vt:lpstr>
      <vt:lpstr>  Fourth Amendment</vt:lpstr>
      <vt:lpstr>Fifth Amendment </vt:lpstr>
      <vt:lpstr>PowerPoint Presentation</vt:lpstr>
      <vt:lpstr>PowerPoint Presentation</vt:lpstr>
      <vt:lpstr>Sixth Amendment</vt:lpstr>
      <vt:lpstr>Seventh Amendment</vt:lpstr>
      <vt:lpstr>Eighth Amendment</vt:lpstr>
      <vt:lpstr>9th Amendment</vt:lpstr>
      <vt:lpstr>10th Amendment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Bill of Rights</dc:title>
  <cp:lastModifiedBy>Microsoft Office User</cp:lastModifiedBy>
  <cp:revision>6</cp:revision>
  <dcterms:modified xsi:type="dcterms:W3CDTF">2018-05-02T12:30:27Z</dcterms:modified>
</cp:coreProperties>
</file>